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3" r:id="rId6"/>
    <p:sldId id="274" r:id="rId7"/>
    <p:sldId id="275" r:id="rId8"/>
    <p:sldId id="277" r:id="rId9"/>
    <p:sldId id="267" r:id="rId10"/>
    <p:sldId id="264" r:id="rId11"/>
    <p:sldId id="260" r:id="rId12"/>
    <p:sldId id="261" r:id="rId13"/>
    <p:sldId id="262" r:id="rId14"/>
    <p:sldId id="265" r:id="rId15"/>
    <p:sldId id="266" r:id="rId16"/>
    <p:sldId id="278" r:id="rId17"/>
    <p:sldId id="279" r:id="rId18"/>
    <p:sldId id="280" r:id="rId19"/>
    <p:sldId id="269" r:id="rId20"/>
    <p:sldId id="270" r:id="rId21"/>
    <p:sldId id="271" r:id="rId22"/>
    <p:sldId id="281" r:id="rId23"/>
    <p:sldId id="282" r:id="rId24"/>
    <p:sldId id="283" r:id="rId25"/>
    <p:sldId id="284" r:id="rId26"/>
    <p:sldId id="285" r:id="rId27"/>
    <p:sldId id="272" r:id="rId28"/>
    <p:sldId id="286" r:id="rId29"/>
    <p:sldId id="287"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6" d="100"/>
          <a:sy n="46" d="100"/>
        </p:scale>
        <p:origin x="-1206"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93" name="Date Placeholder 3"/>
          <p:cNvSpPr>
            <a:spLocks noGrp="1"/>
          </p:cNvSpPr>
          <p:nvPr>
            <p:ph type="dt" sz="half" idx="10"/>
          </p:nvPr>
        </p:nvSpPr>
        <p:spPr/>
        <p:txBody>
          <a:bodyPr/>
          <a:lstStyle>
            <a:lvl1pPr>
              <a:defRPr/>
            </a:lvl1pPr>
          </a:lstStyle>
          <a:p>
            <a:pPr>
              <a:defRPr/>
            </a:pPr>
            <a:endParaRPr lang="es-ES"/>
          </a:p>
        </p:txBody>
      </p:sp>
      <p:sp>
        <p:nvSpPr>
          <p:cNvPr id="94" name="Footer Placeholder 4"/>
          <p:cNvSpPr>
            <a:spLocks noGrp="1"/>
          </p:cNvSpPr>
          <p:nvPr>
            <p:ph type="ftr" sz="quarter" idx="11"/>
          </p:nvPr>
        </p:nvSpPr>
        <p:spPr/>
        <p:txBody>
          <a:bodyPr/>
          <a:lstStyle>
            <a:lvl1pPr>
              <a:defRPr/>
            </a:lvl1pPr>
          </a:lstStyle>
          <a:p>
            <a:pPr>
              <a:defRPr/>
            </a:pPr>
            <a:endParaRPr lang="es-ES"/>
          </a:p>
        </p:txBody>
      </p:sp>
      <p:sp>
        <p:nvSpPr>
          <p:cNvPr id="95" name="Slide Number Placeholder 5"/>
          <p:cNvSpPr>
            <a:spLocks noGrp="1"/>
          </p:cNvSpPr>
          <p:nvPr>
            <p:ph type="sldNum" sz="quarter" idx="12"/>
          </p:nvPr>
        </p:nvSpPr>
        <p:spPr/>
        <p:txBody>
          <a:bodyPr/>
          <a:lstStyle>
            <a:lvl1pPr>
              <a:defRPr/>
            </a:lvl1pPr>
          </a:lstStyle>
          <a:p>
            <a:pPr>
              <a:defRPr/>
            </a:pPr>
            <a:fld id="{230C2E0F-F39F-48DC-8F56-657CB639E2E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453783C-95B3-4D87-BACD-5818385F2CF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CBF6230-4BF0-4D54-A71F-BE9BF075F51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DF05D77-974A-4C5E-B425-B746506ED14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91" name="Date Placeholder 1"/>
          <p:cNvSpPr>
            <a:spLocks noGrp="1"/>
          </p:cNvSpPr>
          <p:nvPr>
            <p:ph type="dt" sz="half" idx="10"/>
          </p:nvPr>
        </p:nvSpPr>
        <p:spPr/>
        <p:txBody>
          <a:bodyPr/>
          <a:lstStyle>
            <a:lvl1pPr>
              <a:defRPr/>
            </a:lvl1pPr>
          </a:lstStyle>
          <a:p>
            <a:pPr>
              <a:defRPr/>
            </a:pPr>
            <a:endParaRPr lang="es-ES"/>
          </a:p>
        </p:txBody>
      </p:sp>
      <p:sp>
        <p:nvSpPr>
          <p:cNvPr id="92" name="Footer Placeholder 90"/>
          <p:cNvSpPr>
            <a:spLocks noGrp="1"/>
          </p:cNvSpPr>
          <p:nvPr>
            <p:ph type="ftr" sz="quarter" idx="11"/>
          </p:nvPr>
        </p:nvSpPr>
        <p:spPr/>
        <p:txBody>
          <a:bodyPr/>
          <a:lstStyle>
            <a:lvl1pPr>
              <a:defRPr/>
            </a:lvl1pPr>
          </a:lstStyle>
          <a:p>
            <a:pPr>
              <a:defRPr/>
            </a:pPr>
            <a:endParaRPr lang="es-ES"/>
          </a:p>
        </p:txBody>
      </p:sp>
      <p:sp>
        <p:nvSpPr>
          <p:cNvPr id="93" name="Slide Number Placeholder 91"/>
          <p:cNvSpPr>
            <a:spLocks noGrp="1"/>
          </p:cNvSpPr>
          <p:nvPr>
            <p:ph type="sldNum" sz="quarter" idx="12"/>
          </p:nvPr>
        </p:nvSpPr>
        <p:spPr/>
        <p:txBody>
          <a:bodyPr/>
          <a:lstStyle>
            <a:lvl1pPr>
              <a:defRPr/>
            </a:lvl1pPr>
          </a:lstStyle>
          <a:p>
            <a:pPr>
              <a:defRPr/>
            </a:pPr>
            <a:fld id="{B20E28DF-530D-45E2-982C-50251F456E8D}"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05781C10-3416-4453-AF97-9F6D24BFEB2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0A95C5CA-12EC-4D6F-83F6-9CCBA598C42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86FDC12E-6CB4-4999-89ED-4A54CD0D2A6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A99E78E7-63B9-48D9-AF35-2144663B968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endParaRPr lang="es-ES"/>
          </a:p>
        </p:txBody>
      </p:sp>
      <p:sp>
        <p:nvSpPr>
          <p:cNvPr id="10" name="Footer Placeholder 5"/>
          <p:cNvSpPr>
            <a:spLocks noGrp="1"/>
          </p:cNvSpPr>
          <p:nvPr>
            <p:ph type="ftr" sz="quarter" idx="11"/>
          </p:nvPr>
        </p:nvSpPr>
        <p:spPr/>
        <p:txBody>
          <a:bodyPr/>
          <a:lstStyle>
            <a:lvl1pPr>
              <a:defRPr/>
            </a:lvl1pPr>
          </a:lstStyle>
          <a:p>
            <a:pPr>
              <a:defRPr/>
            </a:pPr>
            <a:endParaRPr lang="es-ES"/>
          </a:p>
        </p:txBody>
      </p:sp>
      <p:sp>
        <p:nvSpPr>
          <p:cNvPr id="11" name="Slide Number Placeholder 6"/>
          <p:cNvSpPr>
            <a:spLocks noGrp="1"/>
          </p:cNvSpPr>
          <p:nvPr>
            <p:ph type="sldNum" sz="quarter" idx="12"/>
          </p:nvPr>
        </p:nvSpPr>
        <p:spPr/>
        <p:txBody>
          <a:bodyPr/>
          <a:lstStyle>
            <a:lvl1pPr>
              <a:defRPr/>
            </a:lvl1pPr>
          </a:lstStyle>
          <a:p>
            <a:pPr>
              <a:defRPr/>
            </a:pPr>
            <a:fld id="{BFC62283-B106-45F0-B965-8ED38C17D74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endParaRPr lang="es-ES"/>
          </a:p>
        </p:txBody>
      </p:sp>
      <p:sp>
        <p:nvSpPr>
          <p:cNvPr id="10" name="Footer Placeholder 5"/>
          <p:cNvSpPr>
            <a:spLocks noGrp="1"/>
          </p:cNvSpPr>
          <p:nvPr>
            <p:ph type="ftr" sz="quarter" idx="11"/>
          </p:nvPr>
        </p:nvSpPr>
        <p:spPr/>
        <p:txBody>
          <a:bodyPr/>
          <a:lstStyle>
            <a:lvl1pPr>
              <a:defRPr/>
            </a:lvl1pPr>
          </a:lstStyle>
          <a:p>
            <a:pPr>
              <a:defRPr/>
            </a:pPr>
            <a:endParaRPr lang="es-ES"/>
          </a:p>
        </p:txBody>
      </p:sp>
      <p:sp>
        <p:nvSpPr>
          <p:cNvPr id="11" name="Slide Number Placeholder 6"/>
          <p:cNvSpPr>
            <a:spLocks noGrp="1"/>
          </p:cNvSpPr>
          <p:nvPr>
            <p:ph type="sldNum" sz="quarter" idx="12"/>
          </p:nvPr>
        </p:nvSpPr>
        <p:spPr/>
        <p:txBody>
          <a:bodyPr/>
          <a:lstStyle>
            <a:lvl1pPr>
              <a:defRPr/>
            </a:lvl1pPr>
          </a:lstStyle>
          <a:p>
            <a:pPr>
              <a:defRPr/>
            </a:pPr>
            <a:fld id="{2A3D4065-D873-4942-92E7-9AE13325F37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s-E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s-E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76688FA8-FA12-4E5A-A73D-BE8C6B7ABDBA}"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755" r:id="rId1"/>
    <p:sldLayoutId id="2147483748" r:id="rId2"/>
    <p:sldLayoutId id="2147483756" r:id="rId3"/>
    <p:sldLayoutId id="2147483749" r:id="rId4"/>
    <p:sldLayoutId id="2147483750" r:id="rId5"/>
    <p:sldLayoutId id="2147483751" r:id="rId6"/>
    <p:sldLayoutId id="2147483752" r:id="rId7"/>
    <p:sldLayoutId id="2147483757" r:id="rId8"/>
    <p:sldLayoutId id="2147483758" r:id="rId9"/>
    <p:sldLayoutId id="2147483753" r:id="rId10"/>
    <p:sldLayoutId id="2147483754" r:id="rId11"/>
  </p:sldLayoutIdLst>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52809"/>
            <a:ext cx="4860032" cy="1600327"/>
          </a:xfrm>
        </p:spPr>
        <p:txBody>
          <a:bodyPr>
            <a:normAutofit fontScale="90000"/>
          </a:bodyPr>
          <a:lstStyle/>
          <a:p>
            <a:pPr eaLnBrk="1" fontAlgn="auto" hangingPunct="1">
              <a:spcAft>
                <a:spcPts val="0"/>
              </a:spcAft>
              <a:defRPr/>
            </a:pPr>
            <a:r>
              <a:rPr lang="es-ES" dirty="0"/>
              <a:t>Experiencia Volcán </a:t>
            </a:r>
            <a:r>
              <a:rPr lang="es-ES" dirty="0" err="1" smtClean="0"/>
              <a:t>Puyehue</a:t>
            </a:r>
            <a:r>
              <a:rPr lang="es-ES" dirty="0" smtClean="0"/>
              <a:t/>
            </a:r>
            <a:br>
              <a:rPr lang="es-ES" dirty="0" smtClean="0"/>
            </a:br>
            <a:r>
              <a:rPr lang="es-ES" dirty="0" smtClean="0"/>
              <a:t>San Carlos de Bariloche Rio Negro</a:t>
            </a:r>
            <a:br>
              <a:rPr lang="es-ES" dirty="0" smtClean="0"/>
            </a:br>
            <a:r>
              <a:rPr lang="es-ES" dirty="0" smtClean="0"/>
              <a:t>Patagonia - Argentina</a:t>
            </a:r>
            <a:endParaRPr lang="es-ES" dirty="0"/>
          </a:p>
        </p:txBody>
      </p:sp>
      <p:sp>
        <p:nvSpPr>
          <p:cNvPr id="6147" name="Rectangle 3"/>
          <p:cNvSpPr>
            <a:spLocks noGrp="1" noChangeArrowheads="1"/>
          </p:cNvSpPr>
          <p:nvPr>
            <p:ph type="subTitle" idx="1"/>
          </p:nvPr>
        </p:nvSpPr>
        <p:spPr>
          <a:xfrm>
            <a:off x="395288" y="5157788"/>
            <a:ext cx="8532812" cy="1847850"/>
          </a:xfrm>
        </p:spPr>
        <p:txBody>
          <a:bodyPr/>
          <a:lstStyle/>
          <a:p>
            <a:pPr eaLnBrk="1" hangingPunct="1"/>
            <a:r>
              <a:rPr lang="es-ES" sz="3600" smtClean="0"/>
              <a:t>04 de Junio 2011</a:t>
            </a:r>
          </a:p>
          <a:p>
            <a:pPr eaLnBrk="1" hangingPunct="1"/>
            <a:r>
              <a:rPr lang="es-ES" sz="3600" smtClean="0"/>
              <a:t>Complejo </a:t>
            </a:r>
            <a:r>
              <a:rPr lang="es-ES" sz="3600" b="1" smtClean="0"/>
              <a:t>Volcánico</a:t>
            </a:r>
            <a:r>
              <a:rPr lang="es-ES" sz="3600" smtClean="0"/>
              <a:t> Puyehue-Cordón Caulle</a:t>
            </a:r>
          </a:p>
        </p:txBody>
      </p:sp>
      <p:sp>
        <p:nvSpPr>
          <p:cNvPr id="2" name="1 CuadroTexto"/>
          <p:cNvSpPr txBox="1"/>
          <p:nvPr/>
        </p:nvSpPr>
        <p:spPr>
          <a:xfrm>
            <a:off x="395536" y="260648"/>
            <a:ext cx="7848872"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n"/>
          <p:cNvPicPr>
            <a:picLocks noChangeAspect="1" noChangeArrowheads="1"/>
          </p:cNvPicPr>
          <p:nvPr/>
        </p:nvPicPr>
        <p:blipFill>
          <a:blip r:embed="rId2"/>
          <a:srcRect/>
          <a:stretch>
            <a:fillRect/>
          </a:stretch>
        </p:blipFill>
        <p:spPr bwMode="auto">
          <a:xfrm>
            <a:off x="323850" y="260350"/>
            <a:ext cx="4537075" cy="3568700"/>
          </a:xfrm>
          <a:prstGeom prst="rect">
            <a:avLst/>
          </a:prstGeom>
          <a:noFill/>
          <a:ln w="9525">
            <a:noFill/>
            <a:miter lim="800000"/>
            <a:headEnd/>
            <a:tailEnd/>
          </a:ln>
        </p:spPr>
      </p:pic>
      <p:pic>
        <p:nvPicPr>
          <p:cNvPr id="15363" name="Picture 7" descr="Las imágenes de la erupción del volcán chileno son de absoluta belleza, pero el impacto del material precipitado sobre determinadas zonas productivas ha sido devastador."/>
          <p:cNvPicPr>
            <a:picLocks noChangeAspect="1" noChangeArrowheads="1"/>
          </p:cNvPicPr>
          <p:nvPr/>
        </p:nvPicPr>
        <p:blipFill>
          <a:blip r:embed="rId3"/>
          <a:srcRect/>
          <a:stretch>
            <a:fillRect/>
          </a:stretch>
        </p:blipFill>
        <p:spPr bwMode="auto">
          <a:xfrm>
            <a:off x="3708400" y="3213100"/>
            <a:ext cx="5249863" cy="349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95513" y="404813"/>
            <a:ext cx="3455987" cy="431800"/>
          </a:xfrm>
        </p:spPr>
        <p:txBody>
          <a:bodyPr>
            <a:normAutofit fontScale="90000"/>
          </a:bodyPr>
          <a:lstStyle/>
          <a:p>
            <a:pPr eaLnBrk="1" fontAlgn="auto" hangingPunct="1">
              <a:spcAft>
                <a:spcPts val="0"/>
              </a:spcAft>
              <a:defRPr/>
            </a:pPr>
            <a:r>
              <a:rPr lang="es-ES" sz="3200">
                <a:solidFill>
                  <a:schemeClr val="accent6">
                    <a:tint val="1000"/>
                  </a:schemeClr>
                </a:solidFill>
              </a:rPr>
              <a:t>Ubicación Estado</a:t>
            </a:r>
          </a:p>
        </p:txBody>
      </p:sp>
      <p:sp>
        <p:nvSpPr>
          <p:cNvPr id="16387" name="Rectangle 3"/>
          <p:cNvSpPr>
            <a:spLocks noGrp="1" noChangeArrowheads="1"/>
          </p:cNvSpPr>
          <p:nvPr>
            <p:ph idx="1"/>
          </p:nvPr>
        </p:nvSpPr>
        <p:spPr>
          <a:xfrm>
            <a:off x="179388" y="1125538"/>
            <a:ext cx="8713787" cy="5472112"/>
          </a:xfrm>
        </p:spPr>
        <p:txBody>
          <a:bodyPr/>
          <a:lstStyle/>
          <a:p>
            <a:pPr eaLnBrk="1" hangingPunct="1">
              <a:lnSpc>
                <a:spcPct val="80000"/>
              </a:lnSpc>
              <a:buFontTx/>
              <a:buNone/>
            </a:pPr>
            <a:r>
              <a:rPr lang="es-ES" sz="1000" smtClean="0"/>
              <a:t>El Ejido Municipal de San Carlos de Bariloche se ha visto afectado por las cenizas emitidas por el Complejo Volcánico Puyehue – Cordón Caulle desde el 04 de Junio del corriente año. Luego de 130 días de actividad ininterrumpida (≥ o ≤ actividad)</a:t>
            </a:r>
          </a:p>
          <a:p>
            <a:pPr eaLnBrk="1" hangingPunct="1">
              <a:lnSpc>
                <a:spcPct val="80000"/>
              </a:lnSpc>
              <a:buFontTx/>
              <a:buNone/>
            </a:pPr>
            <a:r>
              <a:rPr lang="es-ES" sz="1000" smtClean="0"/>
              <a:t>Este volcán, situado en el sur de Chile (S 40.59º/ O 72.11) y a 100 Km. De la ciudad de Bariloche, forma junto con el Cordón Caulle un complejo volcánico alineado en un sistema fisural  de orientación NO-SE. Su actividad eruptiva  más antigua se remota  a 400.000  años. En los últimos 1.000 años se ha verificado una preponderancia de magma de composición silíaca los cuales son potencialmente más explosivos. En tiempos históricos (menos de 500 años), el registro confiable incluye erupciones en 1759, 1893, 1921, 1960 y 1990. Sin embargo, es muy probable que se hayan producido otras en tiempos más antiguos y que permanezcan indocumentadas.</a:t>
            </a:r>
          </a:p>
          <a:p>
            <a:pPr eaLnBrk="1" hangingPunct="1">
              <a:lnSpc>
                <a:spcPct val="80000"/>
              </a:lnSpc>
              <a:buFontTx/>
              <a:buNone/>
            </a:pPr>
            <a:r>
              <a:rPr lang="es-ES" sz="1000" smtClean="0"/>
              <a:t>        La erupción que comenzó el 04 de Junio del 2011 fue precedida por un incremento en la actividad sísmica (60-230 sismos hora) hasta que se produjo la explosión  con la consiguiente formación de una columna eruptiva de 12.2 km. De altura y 5 Km. De diámetro. El Sernageomin (Servicio Geológico y Minero de Chile) estableció alerta roja y evacuo a unas 3.500 personas de los aledaños. La pluma se dirigió hacia el este y produjo caída de cenizas en San Carlos de Bariloche y Villa La Angostura y áreas circundantes durante los días 04 y 05 de Junio. En los días siguientes se registraron fluctuaciones en la altura de la columna eruptiva, en la actividad sísmica y en la trayectoria  de la pluma  de cenizas en función de la dirección de los vientos, reportándose caída de cenizas en diversos puntos del país. Daños producidos en el agua, la flora y fauna de los alrededores.</a:t>
            </a:r>
            <a:endParaRPr lang="es-ES" sz="1000" i="1" smtClean="0"/>
          </a:p>
          <a:p>
            <a:pPr eaLnBrk="1" hangingPunct="1">
              <a:lnSpc>
                <a:spcPct val="80000"/>
              </a:lnSpc>
              <a:buFontTx/>
              <a:buNone/>
            </a:pPr>
            <a:r>
              <a:rPr lang="es-ES" sz="1000" i="1" smtClean="0"/>
              <a:t>San Carlos de Bariloche / Dina Huapi </a:t>
            </a:r>
            <a:endParaRPr lang="es-ES" sz="1000" i="1" u="sng" smtClean="0"/>
          </a:p>
          <a:p>
            <a:pPr eaLnBrk="1" hangingPunct="1">
              <a:lnSpc>
                <a:spcPct val="80000"/>
              </a:lnSpc>
              <a:buFontTx/>
              <a:buNone/>
            </a:pPr>
            <a:r>
              <a:rPr lang="es-ES" sz="1000" i="1" u="sng" smtClean="0"/>
              <a:t>Río Negro - PATAGONIA - ARGENTINA</a:t>
            </a:r>
            <a:endParaRPr lang="es-ES" sz="1000" smtClean="0"/>
          </a:p>
          <a:p>
            <a:pPr eaLnBrk="1" hangingPunct="1">
              <a:lnSpc>
                <a:spcPct val="80000"/>
              </a:lnSpc>
              <a:buFontTx/>
              <a:buNone/>
            </a:pPr>
            <a:r>
              <a:rPr lang="es-ES" sz="1000" smtClean="0"/>
              <a:t/>
            </a:r>
            <a:br>
              <a:rPr lang="es-ES" sz="1000" smtClean="0"/>
            </a:br>
            <a:r>
              <a:rPr lang="es-ES" sz="1000" smtClean="0"/>
              <a:t>En el particular de San Carlos de Bariloche, lo caído correspondió a una arena gruesa  que cubrió el ejido municipal y alrededores con una capa de aproximadamente 10 cm de espesor acumulándose esta en forma peligrosa sobre los techos y calles de la ciudad. La limpieza comenzó en forma inmediata por medio de el Municipio, vecino autoconvocados y Bomberos Voluntarios pero son miles y miles los metros cúbicos de material que en definitiva se trasladan de un lado a otro, logrando solo lo parcial ya que siempre queda una película calcárea sobre las aceras y calles, más el agregado del material diario que se encuentra en suspensión, hace que al paso de los vehículos y principalmente en calles de tierra se eleve una nube de polvo volcánico que mantiene la ciudad, con una visibilidad parcial provocando esto riesgo principalmente a la salud de los vecinos.   Como así también al tránsito vehicular. Es por ello que se ha evaluado la posibilidad de utilizar todos los recursos hídricos disponibles para realizar en el ejido municipal con zonas de mayor tránsito, el riego por medio de camiones de las calles y rutas.</a:t>
            </a:r>
          </a:p>
          <a:p>
            <a:pPr eaLnBrk="1" hangingPunct="1">
              <a:lnSpc>
                <a:spcPct val="80000"/>
              </a:lnSpc>
              <a:buFontTx/>
              <a:buNone/>
            </a:pPr>
            <a:r>
              <a:rPr lang="es-ES" sz="1000" smtClean="0"/>
              <a:t>La ceniza se halla compuesta por vidrio volcánico (90%) y fragmentos de minerales (10% cuarzo, feldespato, anfibol, biotita y opacos se presenta vítreas, cuyo tamaño oscila entre 6 y 400 micrones (tamaño mas frecuente = 60 u). A pesar de que la fracción considerada “respirable”, es decir que ingresa al sistema respiratorio  a nivel de  los alveolos es menor a 4 micrones, se recomienda  protegerse mediante el uso  de barbijos al exponerse a la caída de cenizas. La particularidad en nuestra Ciudad es que las mismas tienen las características de ser pesada, tipo arena. Las trizas son las paredes de las burbujas formadas a partir de los gases contenidos en el magma. Informe del Segemar (Servicio Geológico Minero Argentino).</a:t>
            </a:r>
          </a:p>
          <a:p>
            <a:pPr eaLnBrk="1" hangingPunct="1">
              <a:lnSpc>
                <a:spcPct val="80000"/>
              </a:lnSpc>
              <a:buFontTx/>
              <a:buNone/>
            </a:pPr>
            <a:r>
              <a:rPr lang="es-ES" sz="1000" smtClean="0"/>
              <a:t>El complejo volcánico aún sigue emitiendo una columna eruptiva con emisión de cenizas, esto no se puede predecir cuando culminara por lo cual se considera prudente tomar todas las medidas de prevención necesarias durante y el después.</a:t>
            </a:r>
            <a:endParaRPr lang="es-ES" sz="1000" i="1" smtClean="0"/>
          </a:p>
          <a:p>
            <a:pPr eaLnBrk="1" hangingPunct="1">
              <a:lnSpc>
                <a:spcPct val="80000"/>
              </a:lnSpc>
              <a:buFontTx/>
              <a:buNone/>
            </a:pPr>
            <a:r>
              <a:rPr lang="es-ES" sz="1000" i="1" smtClean="0"/>
              <a:t>San Carlos de Bariloche / Dina Huapi </a:t>
            </a:r>
            <a:endParaRPr lang="es-ES" sz="1000" i="1" u="sng" smtClean="0"/>
          </a:p>
          <a:p>
            <a:pPr eaLnBrk="1" hangingPunct="1">
              <a:lnSpc>
                <a:spcPct val="80000"/>
              </a:lnSpc>
              <a:buFontTx/>
              <a:buNone/>
            </a:pPr>
            <a:r>
              <a:rPr lang="es-ES" sz="1000" i="1" u="sng" smtClean="0"/>
              <a:t>Río Negro - PATAGONIA - ARGENTINA</a:t>
            </a:r>
            <a:endParaRPr lang="es-ES" sz="1000" smtClean="0"/>
          </a:p>
          <a:p>
            <a:pPr eaLnBrk="1" hangingPunct="1">
              <a:lnSpc>
                <a:spcPct val="80000"/>
              </a:lnSpc>
              <a:buFontTx/>
              <a:buNone/>
            </a:pPr>
            <a:r>
              <a:rPr lang="es-ES" sz="1000" smtClean="0"/>
              <a:t>San Carlos de Bariloche tiene una superficie de 27.400 has. , correspondiendo aproximadamente 7.700 has. de reserva real de espacios verdes,  entre los que incluye el bosque municipal de Llao Llao, el poblado histórico de Colonia Suiza, y  2.000 has., aproximadamente urbanizadas.</a:t>
            </a:r>
          </a:p>
          <a:p>
            <a:pPr eaLnBrk="1" hangingPunct="1">
              <a:lnSpc>
                <a:spcPct val="80000"/>
              </a:lnSpc>
              <a:buFontTx/>
              <a:buNone/>
            </a:pPr>
            <a:r>
              <a:rPr lang="es-ES" sz="1000" smtClean="0"/>
              <a:t>          San Carlos de Bariloche, se ha desarrollado desde su asentamiento primitivo del puerto hacia laderas circundantes. Hoy con una población cercana a los 150.000 habitantes, de los cuales 50.000 requieren de los servicios en forma directa, y los restantes en forma indirecta.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endParaRPr lang="es-AR">
              <a:solidFill>
                <a:schemeClr val="accent6">
                  <a:tint val="1000"/>
                </a:schemeClr>
              </a:solidFill>
            </a:endParaRPr>
          </a:p>
        </p:txBody>
      </p:sp>
      <p:pic>
        <p:nvPicPr>
          <p:cNvPr id="17411" name="Picture 4" descr="254801_2108672519104_1314324530_2381637_2928452_n"/>
          <p:cNvPicPr>
            <a:picLocks noGrp="1" noChangeAspect="1" noChangeArrowheads="1"/>
          </p:cNvPicPr>
          <p:nvPr>
            <p:ph idx="1"/>
          </p:nvPr>
        </p:nvPicPr>
        <p:blipFill>
          <a:blip r:embed="rId2"/>
          <a:srcRect/>
          <a:stretch>
            <a:fillRect/>
          </a:stretch>
        </p:blipFill>
        <p:spPr>
          <a:xfrm>
            <a:off x="179388" y="568325"/>
            <a:ext cx="8569325" cy="588803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3716338"/>
            <a:ext cx="8229600" cy="1143000"/>
          </a:xfrm>
        </p:spPr>
        <p:txBody>
          <a:bodyPr>
            <a:normAutofit fontScale="90000"/>
          </a:bodyPr>
          <a:lstStyle/>
          <a:p>
            <a:pPr eaLnBrk="1" fontAlgn="auto" hangingPunct="1">
              <a:spcAft>
                <a:spcPts val="0"/>
              </a:spcAft>
              <a:defRPr/>
            </a:pPr>
            <a:r>
              <a:rPr lang="es-ES" sz="4000" dirty="0">
                <a:solidFill>
                  <a:schemeClr val="accent6">
                    <a:tint val="1000"/>
                  </a:schemeClr>
                </a:solidFill>
              </a:rPr>
              <a:t>Que Hicimos </a:t>
            </a:r>
            <a:br>
              <a:rPr lang="es-ES" sz="4000" dirty="0">
                <a:solidFill>
                  <a:schemeClr val="accent6">
                    <a:tint val="1000"/>
                  </a:schemeClr>
                </a:solidFill>
              </a:rPr>
            </a:br>
            <a:r>
              <a:rPr lang="es-ES" sz="4000" dirty="0">
                <a:solidFill>
                  <a:schemeClr val="accent6">
                    <a:tint val="1000"/>
                  </a:schemeClr>
                </a:solidFill>
              </a:rPr>
              <a:t>Los Bomberos Nos Organizamos  </a:t>
            </a:r>
          </a:p>
        </p:txBody>
      </p:sp>
      <p:sp>
        <p:nvSpPr>
          <p:cNvPr id="18435" name="Rectangle 3"/>
          <p:cNvSpPr>
            <a:spLocks noGrp="1" noChangeArrowheads="1"/>
          </p:cNvSpPr>
          <p:nvPr>
            <p:ph idx="1"/>
          </p:nvPr>
        </p:nvSpPr>
        <p:spPr>
          <a:xfrm>
            <a:off x="468313" y="1268413"/>
            <a:ext cx="8229600" cy="1871662"/>
          </a:xfrm>
        </p:spPr>
        <p:txBody>
          <a:bodyPr/>
          <a:lstStyle/>
          <a:p>
            <a:pPr eaLnBrk="1" hangingPunct="1"/>
            <a:r>
              <a:rPr lang="es-ES" sz="2800" smtClean="0"/>
              <a:t>Reunión de COE (Desbordado)</a:t>
            </a:r>
          </a:p>
          <a:p>
            <a:pPr eaLnBrk="1" hangingPunct="1"/>
            <a:r>
              <a:rPr lang="es-ES" sz="2800" smtClean="0"/>
              <a:t>Reunión de Comando (Planificación de Trabajos de Limpieza)</a:t>
            </a:r>
          </a:p>
          <a:p>
            <a:pPr eaLnBrk="1" hangingPunct="1"/>
            <a:endParaRPr lang="es-ES" sz="2800" smtClean="0"/>
          </a:p>
        </p:txBody>
      </p:sp>
      <p:sp>
        <p:nvSpPr>
          <p:cNvPr id="4" name="3 CuadroTexto"/>
          <p:cNvSpPr txBox="1"/>
          <p:nvPr/>
        </p:nvSpPr>
        <p:spPr>
          <a:xfrm>
            <a:off x="611560"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endParaRPr lang="es-AR">
              <a:solidFill>
                <a:schemeClr val="accent6">
                  <a:tint val="1000"/>
                </a:schemeClr>
              </a:solidFill>
            </a:endParaRPr>
          </a:p>
        </p:txBody>
      </p:sp>
      <p:sp>
        <p:nvSpPr>
          <p:cNvPr id="19459" name="Rectangle 3"/>
          <p:cNvSpPr>
            <a:spLocks noGrp="1" noChangeArrowheads="1"/>
          </p:cNvSpPr>
          <p:nvPr>
            <p:ph idx="1"/>
          </p:nvPr>
        </p:nvSpPr>
        <p:spPr/>
        <p:txBody>
          <a:bodyPr/>
          <a:lstStyle/>
          <a:p>
            <a:pPr eaLnBrk="1" hangingPunct="1"/>
            <a:r>
              <a:rPr lang="es-ES" smtClean="0"/>
              <a:t>Prioridades:</a:t>
            </a:r>
          </a:p>
          <a:p>
            <a:pPr eaLnBrk="1" hangingPunct="1"/>
            <a:endParaRPr lang="es-ES" smtClean="0"/>
          </a:p>
          <a:p>
            <a:pPr eaLnBrk="1" hangingPunct="1">
              <a:buFontTx/>
              <a:buNone/>
            </a:pPr>
            <a:r>
              <a:rPr lang="es-ES" smtClean="0"/>
              <a:t>             1) Inicio de clases</a:t>
            </a:r>
          </a:p>
          <a:p>
            <a:pPr eaLnBrk="1" hangingPunct="1">
              <a:buFontTx/>
              <a:buNone/>
            </a:pPr>
            <a:r>
              <a:rPr lang="es-ES" smtClean="0"/>
              <a:t>             2) Centros Asistenciales</a:t>
            </a:r>
          </a:p>
          <a:p>
            <a:pPr eaLnBrk="1" hangingPunct="1">
              <a:buFontTx/>
              <a:buNone/>
            </a:pPr>
            <a:r>
              <a:rPr lang="es-ES" smtClean="0"/>
              <a:t>             3) Seguridad (Comisarías)</a:t>
            </a:r>
          </a:p>
          <a:p>
            <a:pPr eaLnBrk="1" hangingPunct="1">
              <a:buFontTx/>
              <a:buNone/>
            </a:pPr>
            <a:r>
              <a:rPr lang="es-ES" smtClean="0"/>
              <a:t>             4) Geriátricos – Centros de Abuelos</a:t>
            </a:r>
          </a:p>
          <a:p>
            <a:pPr eaLnBrk="1" hangingPunct="1">
              <a:buFontTx/>
              <a:buNone/>
            </a:pPr>
            <a:r>
              <a:rPr lang="es-ES" smtClean="0"/>
              <a:t> </a:t>
            </a:r>
          </a:p>
        </p:txBody>
      </p:sp>
      <p:sp>
        <p:nvSpPr>
          <p:cNvPr id="4" name="3 CuadroTexto"/>
          <p:cNvSpPr txBox="1"/>
          <p:nvPr/>
        </p:nvSpPr>
        <p:spPr>
          <a:xfrm>
            <a:off x="683568"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4267200" cy="778098"/>
          </a:xfrm>
        </p:spPr>
        <p:txBody>
          <a:bodyPr/>
          <a:lstStyle/>
          <a:p>
            <a:pPr algn="ctr" eaLnBrk="1" fontAlgn="auto" hangingPunct="1">
              <a:spcAft>
                <a:spcPts val="0"/>
              </a:spcAft>
              <a:defRPr/>
            </a:pPr>
            <a:r>
              <a:rPr lang="es-ES" u="sng" dirty="0">
                <a:solidFill>
                  <a:schemeClr val="accent6">
                    <a:tint val="1000"/>
                  </a:schemeClr>
                </a:solidFill>
              </a:rPr>
              <a:t>Escuelas</a:t>
            </a:r>
          </a:p>
        </p:txBody>
      </p:sp>
      <p:sp>
        <p:nvSpPr>
          <p:cNvPr id="20483" name="AutoShape 5" descr="Descargar Bomberos limpian escuelas.jpg (58,2 kB)"/>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s-AR"/>
          </a:p>
        </p:txBody>
      </p:sp>
      <p:sp>
        <p:nvSpPr>
          <p:cNvPr id="20484" name="AutoShape 7" descr="Descargar Bomberos limpian escuelas.jpg (58,2 kB)"/>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AR"/>
          </a:p>
        </p:txBody>
      </p:sp>
      <p:sp>
        <p:nvSpPr>
          <p:cNvPr id="20485" name="AutoShape 9" descr="Descargar Bomberos limpian escuelas.jpg (58,2 kB)"/>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s-AR"/>
          </a:p>
        </p:txBody>
      </p:sp>
      <p:pic>
        <p:nvPicPr>
          <p:cNvPr id="20486" name="Picture 10" descr="Bomberos limpian escuelas"/>
          <p:cNvPicPr>
            <a:picLocks noChangeAspect="1" noChangeArrowheads="1"/>
          </p:cNvPicPr>
          <p:nvPr/>
        </p:nvPicPr>
        <p:blipFill>
          <a:blip r:embed="rId2"/>
          <a:srcRect/>
          <a:stretch>
            <a:fillRect/>
          </a:stretch>
        </p:blipFill>
        <p:spPr bwMode="auto">
          <a:xfrm>
            <a:off x="1116013" y="1412875"/>
            <a:ext cx="6121400" cy="4592638"/>
          </a:xfrm>
          <a:prstGeom prst="rect">
            <a:avLst/>
          </a:prstGeom>
          <a:noFill/>
          <a:ln w="9525">
            <a:noFill/>
            <a:miter lim="800000"/>
            <a:headEnd/>
            <a:tailEnd/>
          </a:ln>
        </p:spPr>
      </p:pic>
      <p:sp>
        <p:nvSpPr>
          <p:cNvPr id="7" name="6 CuadroTexto"/>
          <p:cNvSpPr txBox="1"/>
          <p:nvPr/>
        </p:nvSpPr>
        <p:spPr>
          <a:xfrm>
            <a:off x="755576"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ndrea Troyon\Desktop\fotos\Limpieza de Techos I.jpg"/>
          <p:cNvPicPr>
            <a:picLocks noChangeAspect="1" noChangeArrowheads="1"/>
          </p:cNvPicPr>
          <p:nvPr/>
        </p:nvPicPr>
        <p:blipFill>
          <a:blip r:embed="rId2"/>
          <a:srcRect/>
          <a:stretch>
            <a:fillRect/>
          </a:stretch>
        </p:blipFill>
        <p:spPr bwMode="auto">
          <a:xfrm>
            <a:off x="539750" y="476250"/>
            <a:ext cx="7993063"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ndrea Troyon\Desktop\fotos\Limpieza de Techos.jpg"/>
          <p:cNvPicPr>
            <a:picLocks noChangeAspect="1" noChangeArrowheads="1"/>
          </p:cNvPicPr>
          <p:nvPr/>
        </p:nvPicPr>
        <p:blipFill>
          <a:blip r:embed="rId2"/>
          <a:srcRect/>
          <a:stretch>
            <a:fillRect/>
          </a:stretch>
        </p:blipFill>
        <p:spPr bwMode="auto">
          <a:xfrm>
            <a:off x="457200" y="342900"/>
            <a:ext cx="8291513" cy="621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ndrea Troyon\Desktop\fotos\Escuela con cenizas I.jpg"/>
          <p:cNvPicPr>
            <a:picLocks noChangeAspect="1" noChangeArrowheads="1"/>
          </p:cNvPicPr>
          <p:nvPr/>
        </p:nvPicPr>
        <p:blipFill>
          <a:blip r:embed="rId2"/>
          <a:srcRect/>
          <a:stretch>
            <a:fillRect/>
          </a:stretch>
        </p:blipFill>
        <p:spPr bwMode="auto">
          <a:xfrm>
            <a:off x="395288" y="304800"/>
            <a:ext cx="8280400" cy="6194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5227983" cy="1143000"/>
          </a:xfrm>
        </p:spPr>
        <p:txBody>
          <a:bodyPr/>
          <a:lstStyle/>
          <a:p>
            <a:pPr algn="ctr" eaLnBrk="1" fontAlgn="auto" hangingPunct="1">
              <a:spcAft>
                <a:spcPts val="0"/>
              </a:spcAft>
              <a:defRPr/>
            </a:pPr>
            <a:r>
              <a:rPr lang="es-ES" u="sng" dirty="0">
                <a:solidFill>
                  <a:schemeClr val="accent6">
                    <a:tint val="1000"/>
                  </a:schemeClr>
                </a:solidFill>
              </a:rPr>
              <a:t>Efectos Colaterales</a:t>
            </a:r>
          </a:p>
        </p:txBody>
      </p:sp>
      <p:sp>
        <p:nvSpPr>
          <p:cNvPr id="24579" name="Rectangle 3"/>
          <p:cNvSpPr>
            <a:spLocks noGrp="1" noChangeArrowheads="1"/>
          </p:cNvSpPr>
          <p:nvPr>
            <p:ph idx="1"/>
          </p:nvPr>
        </p:nvSpPr>
        <p:spPr>
          <a:xfrm>
            <a:off x="457200" y="1782763"/>
            <a:ext cx="8229600" cy="4525962"/>
          </a:xfrm>
        </p:spPr>
        <p:txBody>
          <a:bodyPr/>
          <a:lstStyle/>
          <a:p>
            <a:pPr eaLnBrk="1" hangingPunct="1"/>
            <a:r>
              <a:rPr lang="es-ES" sz="3200" smtClean="0"/>
              <a:t>Sin Clases</a:t>
            </a:r>
          </a:p>
          <a:p>
            <a:pPr eaLnBrk="1" hangingPunct="1"/>
            <a:r>
              <a:rPr lang="es-ES" sz="3200" smtClean="0"/>
              <a:t>Problemas con el agua</a:t>
            </a:r>
          </a:p>
          <a:p>
            <a:pPr eaLnBrk="1" hangingPunct="1"/>
            <a:r>
              <a:rPr lang="es-ES" sz="3200" smtClean="0"/>
              <a:t>Sin luz</a:t>
            </a:r>
          </a:p>
          <a:p>
            <a:pPr eaLnBrk="1" hangingPunct="1"/>
            <a:r>
              <a:rPr lang="es-ES" sz="3200" smtClean="0"/>
              <a:t>Problemas respiratorios, Alergias.</a:t>
            </a:r>
          </a:p>
          <a:p>
            <a:pPr eaLnBrk="1" hangingPunct="1"/>
            <a:r>
              <a:rPr lang="es-ES" sz="3200" smtClean="0"/>
              <a:t>Sin Aviones (Turismo) por ende menos trabajo !!</a:t>
            </a:r>
          </a:p>
          <a:p>
            <a:pPr eaLnBrk="1" hangingPunct="1"/>
            <a:r>
              <a:rPr lang="es-ES" sz="3200" smtClean="0"/>
              <a:t>Limpieza diaria de Filtros (Vehículos)</a:t>
            </a:r>
          </a:p>
        </p:txBody>
      </p:sp>
      <p:sp>
        <p:nvSpPr>
          <p:cNvPr id="4" name="3 CuadroTexto"/>
          <p:cNvSpPr txBox="1"/>
          <p:nvPr/>
        </p:nvSpPr>
        <p:spPr>
          <a:xfrm>
            <a:off x="683568"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476672"/>
            <a:ext cx="8229600" cy="1143000"/>
          </a:xfrm>
        </p:spPr>
        <p:txBody>
          <a:bodyPr>
            <a:noAutofit/>
          </a:bodyPr>
          <a:lstStyle/>
          <a:p>
            <a:pPr algn="ctr" eaLnBrk="1" fontAlgn="auto" hangingPunct="1">
              <a:spcAft>
                <a:spcPts val="0"/>
              </a:spcAft>
              <a:defRPr/>
            </a:pPr>
            <a:r>
              <a:rPr lang="es-ES" sz="4000" u="sng" dirty="0">
                <a:solidFill>
                  <a:schemeClr val="accent6">
                    <a:tint val="1000"/>
                  </a:schemeClr>
                </a:solidFill>
              </a:rPr>
              <a:t>Como pasar un DIA del Bombero Voluntario Diferente</a:t>
            </a:r>
          </a:p>
        </p:txBody>
      </p:sp>
      <p:sp>
        <p:nvSpPr>
          <p:cNvPr id="7171" name="Rectangle 3"/>
          <p:cNvSpPr>
            <a:spLocks noGrp="1" noChangeArrowheads="1"/>
          </p:cNvSpPr>
          <p:nvPr>
            <p:ph idx="1"/>
          </p:nvPr>
        </p:nvSpPr>
        <p:spPr>
          <a:xfrm>
            <a:off x="398463" y="2028825"/>
            <a:ext cx="8432800" cy="4352925"/>
          </a:xfrm>
        </p:spPr>
        <p:txBody>
          <a:bodyPr/>
          <a:lstStyle/>
          <a:p>
            <a:pPr marL="609600" indent="-609600" eaLnBrk="1" hangingPunct="1">
              <a:lnSpc>
                <a:spcPct val="115000"/>
              </a:lnSpc>
              <a:buFontTx/>
              <a:buAutoNum type="arabicPeriod"/>
            </a:pPr>
            <a:r>
              <a:rPr lang="es-ES" sz="3200" smtClean="0"/>
              <a:t>Preparativos</a:t>
            </a:r>
          </a:p>
          <a:p>
            <a:pPr marL="609600" indent="-609600" eaLnBrk="1" hangingPunct="1">
              <a:lnSpc>
                <a:spcPct val="115000"/>
              </a:lnSpc>
              <a:buFontTx/>
              <a:buAutoNum type="arabicPeriod"/>
            </a:pPr>
            <a:r>
              <a:rPr lang="es-ES" sz="3200" smtClean="0"/>
              <a:t>Alerta</a:t>
            </a:r>
          </a:p>
          <a:p>
            <a:pPr marL="609600" indent="-609600" eaLnBrk="1" hangingPunct="1">
              <a:lnSpc>
                <a:spcPct val="115000"/>
              </a:lnSpc>
              <a:buFontTx/>
              <a:buAutoNum type="arabicPeriod"/>
            </a:pPr>
            <a:r>
              <a:rPr lang="es-ES" sz="3200" smtClean="0"/>
              <a:t>Movimiento Sísmico</a:t>
            </a:r>
          </a:p>
          <a:p>
            <a:pPr marL="609600" indent="-609600" eaLnBrk="1" hangingPunct="1">
              <a:lnSpc>
                <a:spcPct val="115000"/>
              </a:lnSpc>
              <a:buFontTx/>
              <a:buAutoNum type="arabicPeriod"/>
            </a:pPr>
            <a:r>
              <a:rPr lang="es-ES" sz="3200" smtClean="0"/>
              <a:t>Precipitación</a:t>
            </a:r>
          </a:p>
          <a:p>
            <a:pPr marL="609600" indent="-609600" eaLnBrk="1" hangingPunct="1">
              <a:lnSpc>
                <a:spcPct val="115000"/>
              </a:lnSpc>
              <a:buFontTx/>
              <a:buAutoNum type="arabicPeriod"/>
            </a:pPr>
            <a:r>
              <a:rPr lang="es-ES" sz="3200" smtClean="0"/>
              <a:t>Festejo</a:t>
            </a:r>
          </a:p>
          <a:p>
            <a:pPr marL="609600" indent="-609600" eaLnBrk="1" hangingPunct="1">
              <a:lnSpc>
                <a:spcPct val="115000"/>
              </a:lnSpc>
              <a:buFontTx/>
              <a:buAutoNum type="arabicPeriod"/>
            </a:pPr>
            <a:r>
              <a:rPr lang="es-ES" sz="3200" smtClean="0"/>
              <a:t>Trabajos</a:t>
            </a:r>
          </a:p>
        </p:txBody>
      </p:sp>
      <p:sp>
        <p:nvSpPr>
          <p:cNvPr id="4" name="3 CuadroTexto"/>
          <p:cNvSpPr txBox="1"/>
          <p:nvPr/>
        </p:nvSpPr>
        <p:spPr>
          <a:xfrm>
            <a:off x="683568"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s-ES">
                <a:solidFill>
                  <a:schemeClr val="accent6">
                    <a:tint val="1000"/>
                  </a:schemeClr>
                </a:solidFill>
              </a:rPr>
              <a:t>Para Bomberos</a:t>
            </a:r>
          </a:p>
        </p:txBody>
      </p:sp>
      <p:sp>
        <p:nvSpPr>
          <p:cNvPr id="25603" name="Rectangle 3"/>
          <p:cNvSpPr>
            <a:spLocks noGrp="1" noChangeArrowheads="1"/>
          </p:cNvSpPr>
          <p:nvPr>
            <p:ph idx="1"/>
          </p:nvPr>
        </p:nvSpPr>
        <p:spPr/>
        <p:txBody>
          <a:bodyPr/>
          <a:lstStyle/>
          <a:p>
            <a:pPr eaLnBrk="1" hangingPunct="1">
              <a:lnSpc>
                <a:spcPct val="170000"/>
              </a:lnSpc>
            </a:pPr>
            <a:r>
              <a:rPr lang="es-ES" sz="3200" smtClean="0"/>
              <a:t>Menor humedad en Bosque (Incendios/Hanta)</a:t>
            </a:r>
          </a:p>
          <a:p>
            <a:pPr eaLnBrk="1" hangingPunct="1">
              <a:lnSpc>
                <a:spcPct val="170000"/>
              </a:lnSpc>
            </a:pPr>
            <a:r>
              <a:rPr lang="es-ES" sz="3200" smtClean="0"/>
              <a:t>Riego preventivo al horario de Ingreso/Salida de las Escuelas</a:t>
            </a:r>
          </a:p>
          <a:p>
            <a:pPr eaLnBrk="1" hangingPunct="1">
              <a:lnSpc>
                <a:spcPct val="170000"/>
              </a:lnSpc>
            </a:pPr>
            <a:r>
              <a:rPr lang="es-ES" sz="3200" smtClean="0"/>
              <a:t>Bomberos Sin Trabajo !!</a:t>
            </a:r>
          </a:p>
        </p:txBody>
      </p:sp>
      <p:sp>
        <p:nvSpPr>
          <p:cNvPr id="4" name="3 CuadroTexto"/>
          <p:cNvSpPr txBox="1"/>
          <p:nvPr/>
        </p:nvSpPr>
        <p:spPr>
          <a:xfrm>
            <a:off x="395536"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Andrea Troyon\Desktop\fotos\Nube de cenizas I.jpg"/>
          <p:cNvPicPr>
            <a:picLocks noChangeAspect="1" noChangeArrowheads="1"/>
          </p:cNvPicPr>
          <p:nvPr/>
        </p:nvPicPr>
        <p:blipFill>
          <a:blip r:embed="rId2"/>
          <a:srcRect/>
          <a:stretch>
            <a:fillRect/>
          </a:stretch>
        </p:blipFill>
        <p:spPr bwMode="auto">
          <a:xfrm>
            <a:off x="442913" y="333375"/>
            <a:ext cx="8232775" cy="617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ndrea Troyon\Desktop\fotos\Lago con cenizas II.jpg"/>
          <p:cNvPicPr>
            <a:picLocks noChangeAspect="1" noChangeArrowheads="1"/>
          </p:cNvPicPr>
          <p:nvPr/>
        </p:nvPicPr>
        <p:blipFill>
          <a:blip r:embed="rId2"/>
          <a:srcRect/>
          <a:stretch>
            <a:fillRect/>
          </a:stretch>
        </p:blipFill>
        <p:spPr bwMode="auto">
          <a:xfrm>
            <a:off x="441325" y="692150"/>
            <a:ext cx="8586788" cy="5689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ndrea Troyon\Desktop\fotos\Lago con cenizas IVX.jpg"/>
          <p:cNvPicPr>
            <a:picLocks noChangeAspect="1" noChangeArrowheads="1"/>
          </p:cNvPicPr>
          <p:nvPr/>
        </p:nvPicPr>
        <p:blipFill>
          <a:blip r:embed="rId2"/>
          <a:srcRect/>
          <a:stretch>
            <a:fillRect/>
          </a:stretch>
        </p:blipFill>
        <p:spPr bwMode="auto">
          <a:xfrm>
            <a:off x="395288" y="333375"/>
            <a:ext cx="8545512" cy="61198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ndrea Troyon\Desktop\fotos\Lago con cenizas V.jpg"/>
          <p:cNvPicPr>
            <a:picLocks noChangeAspect="1" noChangeArrowheads="1"/>
          </p:cNvPicPr>
          <p:nvPr/>
        </p:nvPicPr>
        <p:blipFill>
          <a:blip r:embed="rId2"/>
          <a:srcRect/>
          <a:stretch>
            <a:fillRect/>
          </a:stretch>
        </p:blipFill>
        <p:spPr bwMode="auto">
          <a:xfrm>
            <a:off x="536575" y="404813"/>
            <a:ext cx="8139113" cy="61007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ndrea Troyon\Desktop\fotos\Lago VII.jpg"/>
          <p:cNvPicPr>
            <a:picLocks noChangeAspect="1" noChangeArrowheads="1"/>
          </p:cNvPicPr>
          <p:nvPr/>
        </p:nvPicPr>
        <p:blipFill>
          <a:blip r:embed="rId2"/>
          <a:srcRect/>
          <a:stretch>
            <a:fillRect/>
          </a:stretch>
        </p:blipFill>
        <p:spPr bwMode="auto">
          <a:xfrm>
            <a:off x="344488" y="260350"/>
            <a:ext cx="8475662" cy="61928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ndrea Troyon\Desktop\fotos\nube de cenizas II.jpg"/>
          <p:cNvPicPr>
            <a:picLocks noChangeAspect="1" noChangeArrowheads="1"/>
          </p:cNvPicPr>
          <p:nvPr/>
        </p:nvPicPr>
        <p:blipFill>
          <a:blip r:embed="rId2"/>
          <a:srcRect/>
          <a:stretch>
            <a:fillRect/>
          </a:stretch>
        </p:blipFill>
        <p:spPr bwMode="auto">
          <a:xfrm>
            <a:off x="442913" y="333375"/>
            <a:ext cx="8305800" cy="62277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s-AR" dirty="0" smtClean="0">
                <a:solidFill>
                  <a:schemeClr val="accent6">
                    <a:tint val="1000"/>
                  </a:schemeClr>
                </a:solidFill>
              </a:rPr>
              <a:t>Resumiendo:</a:t>
            </a:r>
            <a:endParaRPr lang="es-AR" dirty="0">
              <a:solidFill>
                <a:schemeClr val="accent6">
                  <a:tint val="1000"/>
                </a:schemeClr>
              </a:solidFill>
            </a:endParaRPr>
          </a:p>
        </p:txBody>
      </p:sp>
      <p:sp>
        <p:nvSpPr>
          <p:cNvPr id="32771" name="Rectangle 3"/>
          <p:cNvSpPr>
            <a:spLocks noGrp="1" noChangeArrowheads="1"/>
          </p:cNvSpPr>
          <p:nvPr>
            <p:ph idx="1"/>
          </p:nvPr>
        </p:nvSpPr>
        <p:spPr>
          <a:xfrm>
            <a:off x="395288" y="2420938"/>
            <a:ext cx="8229600" cy="3052762"/>
          </a:xfrm>
        </p:spPr>
        <p:txBody>
          <a:bodyPr/>
          <a:lstStyle/>
          <a:p>
            <a:pPr eaLnBrk="1" hangingPunct="1">
              <a:buFontTx/>
              <a:buNone/>
            </a:pPr>
            <a:r>
              <a:rPr lang="es-ES" sz="3200" smtClean="0"/>
              <a:t>Como pasar un 02 de Junio Diferente</a:t>
            </a:r>
          </a:p>
          <a:p>
            <a:pPr eaLnBrk="1" hangingPunct="1">
              <a:buFontTx/>
              <a:buNone/>
            </a:pPr>
            <a:endParaRPr lang="es-ES" sz="3200" smtClean="0"/>
          </a:p>
          <a:p>
            <a:pPr eaLnBrk="1" hangingPunct="1">
              <a:buFontTx/>
              <a:buNone/>
            </a:pPr>
            <a:r>
              <a:rPr lang="es-ES" sz="3200" smtClean="0"/>
              <a:t>Lo que nos trajo la naturaleza</a:t>
            </a:r>
          </a:p>
          <a:p>
            <a:pPr eaLnBrk="1" hangingPunct="1">
              <a:buFontTx/>
              <a:buNone/>
            </a:pPr>
            <a:endParaRPr lang="es-ES" sz="3200" smtClean="0"/>
          </a:p>
          <a:p>
            <a:pPr eaLnBrk="1" hangingPunct="1">
              <a:buFontTx/>
              <a:buNone/>
            </a:pPr>
            <a:r>
              <a:rPr lang="es-ES" sz="3200" smtClean="0"/>
              <a:t>130 Días de actividad en forma ininterrumpida !!</a:t>
            </a:r>
          </a:p>
        </p:txBody>
      </p:sp>
      <p:sp>
        <p:nvSpPr>
          <p:cNvPr id="4" name="3 CuadroTexto"/>
          <p:cNvSpPr txBox="1"/>
          <p:nvPr/>
        </p:nvSpPr>
        <p:spPr>
          <a:xfrm>
            <a:off x="395536"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CuadroTexto"/>
          <p:cNvSpPr txBox="1">
            <a:spLocks noChangeArrowheads="1"/>
          </p:cNvSpPr>
          <p:nvPr/>
        </p:nvSpPr>
        <p:spPr bwMode="auto">
          <a:xfrm>
            <a:off x="460375" y="620713"/>
            <a:ext cx="8231188" cy="2400300"/>
          </a:xfrm>
          <a:prstGeom prst="rect">
            <a:avLst/>
          </a:prstGeom>
          <a:noFill/>
          <a:ln w="9525">
            <a:noFill/>
            <a:miter lim="800000"/>
            <a:headEnd/>
            <a:tailEnd/>
          </a:ln>
        </p:spPr>
        <p:txBody>
          <a:bodyPr wrap="none">
            <a:spAutoFit/>
          </a:bodyPr>
          <a:lstStyle/>
          <a:p>
            <a:r>
              <a:rPr lang="es-AR" sz="3000"/>
              <a:t>Un mismo Lago, dos realidades</a:t>
            </a:r>
          </a:p>
          <a:p>
            <a:endParaRPr lang="es-AR" sz="3000"/>
          </a:p>
          <a:p>
            <a:r>
              <a:rPr lang="es-AR" sz="3000"/>
              <a:t>Ciudad de San Carlos de Bariloche / Rio Negro</a:t>
            </a:r>
          </a:p>
          <a:p>
            <a:endParaRPr lang="es-AR" sz="3000"/>
          </a:p>
          <a:p>
            <a:r>
              <a:rPr lang="es-AR" sz="3000"/>
              <a:t>Ciudad de Villa La Angostura / Neuquén</a:t>
            </a:r>
          </a:p>
        </p:txBody>
      </p:sp>
      <p:pic>
        <p:nvPicPr>
          <p:cNvPr id="33795" name="Picture 4" descr="C:\Users\Andrea Troyon\Desktop\fotos\Cenizas 2011.jpg"/>
          <p:cNvPicPr>
            <a:picLocks noChangeAspect="1" noChangeArrowheads="1"/>
          </p:cNvPicPr>
          <p:nvPr/>
        </p:nvPicPr>
        <p:blipFill>
          <a:blip r:embed="rId2"/>
          <a:srcRect/>
          <a:stretch>
            <a:fillRect/>
          </a:stretch>
        </p:blipFill>
        <p:spPr bwMode="auto">
          <a:xfrm>
            <a:off x="4152900" y="3525838"/>
            <a:ext cx="4692650" cy="31432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52809"/>
            <a:ext cx="4860032" cy="1600327"/>
          </a:xfrm>
        </p:spPr>
        <p:txBody>
          <a:bodyPr>
            <a:normAutofit fontScale="90000"/>
          </a:bodyPr>
          <a:lstStyle/>
          <a:p>
            <a:pPr eaLnBrk="1" fontAlgn="auto" hangingPunct="1">
              <a:spcAft>
                <a:spcPts val="0"/>
              </a:spcAft>
              <a:defRPr/>
            </a:pPr>
            <a:r>
              <a:rPr lang="es-ES" dirty="0"/>
              <a:t>Experiencia Volcán </a:t>
            </a:r>
            <a:r>
              <a:rPr lang="es-ES" dirty="0" err="1" smtClean="0"/>
              <a:t>Puyehue</a:t>
            </a:r>
            <a:r>
              <a:rPr lang="es-ES" dirty="0" smtClean="0"/>
              <a:t/>
            </a:r>
            <a:br>
              <a:rPr lang="es-ES" dirty="0" smtClean="0"/>
            </a:br>
            <a:r>
              <a:rPr lang="es-ES" dirty="0" smtClean="0"/>
              <a:t>San Carlos de Bariloche Rio Negro</a:t>
            </a:r>
            <a:br>
              <a:rPr lang="es-ES" dirty="0" smtClean="0"/>
            </a:br>
            <a:r>
              <a:rPr lang="es-ES" dirty="0" smtClean="0"/>
              <a:t>Patagonia - Argentina</a:t>
            </a:r>
            <a:endParaRPr lang="es-ES" dirty="0"/>
          </a:p>
        </p:txBody>
      </p:sp>
      <p:sp>
        <p:nvSpPr>
          <p:cNvPr id="34819" name="Rectangle 3"/>
          <p:cNvSpPr>
            <a:spLocks noGrp="1" noChangeArrowheads="1"/>
          </p:cNvSpPr>
          <p:nvPr>
            <p:ph type="subTitle" idx="1"/>
          </p:nvPr>
        </p:nvSpPr>
        <p:spPr>
          <a:xfrm>
            <a:off x="395288" y="5157788"/>
            <a:ext cx="8532812" cy="1847850"/>
          </a:xfrm>
        </p:spPr>
        <p:txBody>
          <a:bodyPr/>
          <a:lstStyle/>
          <a:p>
            <a:pPr eaLnBrk="1" hangingPunct="1"/>
            <a:r>
              <a:rPr lang="es-ES" sz="3600" smtClean="0"/>
              <a:t>04 de Junio 2011</a:t>
            </a:r>
          </a:p>
          <a:p>
            <a:pPr eaLnBrk="1" hangingPunct="1"/>
            <a:r>
              <a:rPr lang="es-ES" sz="3600" smtClean="0"/>
              <a:t>Complejo </a:t>
            </a:r>
            <a:r>
              <a:rPr lang="es-ES" sz="3600" b="1" smtClean="0"/>
              <a:t>Volcánico</a:t>
            </a:r>
            <a:r>
              <a:rPr lang="es-ES" sz="3600" smtClean="0"/>
              <a:t> Puyehue-Cordón Caulle</a:t>
            </a:r>
          </a:p>
        </p:txBody>
      </p:sp>
      <p:sp>
        <p:nvSpPr>
          <p:cNvPr id="2" name="1 CuadroTexto"/>
          <p:cNvSpPr txBox="1"/>
          <p:nvPr/>
        </p:nvSpPr>
        <p:spPr>
          <a:xfrm>
            <a:off x="395536" y="260648"/>
            <a:ext cx="7848872"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s-ES">
                <a:solidFill>
                  <a:schemeClr val="accent6">
                    <a:tint val="1000"/>
                  </a:schemeClr>
                </a:solidFill>
              </a:rPr>
              <a:t>Preparativos</a:t>
            </a:r>
          </a:p>
        </p:txBody>
      </p:sp>
      <p:sp>
        <p:nvSpPr>
          <p:cNvPr id="8195" name="Rectangle 3"/>
          <p:cNvSpPr>
            <a:spLocks noGrp="1" noChangeArrowheads="1"/>
          </p:cNvSpPr>
          <p:nvPr>
            <p:ph idx="1"/>
          </p:nvPr>
        </p:nvSpPr>
        <p:spPr>
          <a:xfrm>
            <a:off x="457200" y="1125538"/>
            <a:ext cx="8229600" cy="4525962"/>
          </a:xfrm>
        </p:spPr>
        <p:txBody>
          <a:bodyPr/>
          <a:lstStyle/>
          <a:p>
            <a:pPr algn="ctr" eaLnBrk="1" hangingPunct="1">
              <a:buFontTx/>
              <a:buNone/>
            </a:pPr>
            <a:endParaRPr lang="es-ES" sz="3200" smtClean="0"/>
          </a:p>
          <a:p>
            <a:pPr algn="ctr" eaLnBrk="1" hangingPunct="1">
              <a:buFontTx/>
              <a:buNone/>
            </a:pPr>
            <a:endParaRPr lang="es-ES" sz="3200" smtClean="0"/>
          </a:p>
          <a:p>
            <a:pPr algn="ctr" eaLnBrk="1" hangingPunct="1">
              <a:buFontTx/>
              <a:buNone/>
            </a:pPr>
            <a:r>
              <a:rPr lang="es-ES" sz="3200" smtClean="0"/>
              <a:t>Como todos los años preparándonos para nuestro Gran Día !! El que todos esperamos luego de un año de trabajo y Esfuerzo !!</a:t>
            </a:r>
          </a:p>
          <a:p>
            <a:pPr algn="ctr" eaLnBrk="1" hangingPunct="1">
              <a:buFontTx/>
              <a:buNone/>
            </a:pPr>
            <a:endParaRPr lang="es-ES" sz="3200" smtClean="0"/>
          </a:p>
          <a:p>
            <a:pPr algn="ctr" eaLnBrk="1" hangingPunct="1">
              <a:buFontTx/>
              <a:buNone/>
            </a:pPr>
            <a:r>
              <a:rPr lang="es-ES" sz="3200" smtClean="0"/>
              <a:t>Cuando realmente iniciamos los Preparativos ?</a:t>
            </a:r>
          </a:p>
        </p:txBody>
      </p:sp>
      <p:sp>
        <p:nvSpPr>
          <p:cNvPr id="4" name="3 CuadroTexto"/>
          <p:cNvSpPr txBox="1"/>
          <p:nvPr/>
        </p:nvSpPr>
        <p:spPr>
          <a:xfrm>
            <a:off x="395536"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60648"/>
            <a:ext cx="8229600" cy="796950"/>
          </a:xfrm>
        </p:spPr>
        <p:txBody>
          <a:bodyPr/>
          <a:lstStyle/>
          <a:p>
            <a:pPr eaLnBrk="1" fontAlgn="auto" hangingPunct="1">
              <a:spcAft>
                <a:spcPts val="0"/>
              </a:spcAft>
              <a:defRPr/>
            </a:pPr>
            <a:r>
              <a:rPr lang="es-ES" dirty="0">
                <a:solidFill>
                  <a:schemeClr val="accent6">
                    <a:tint val="1000"/>
                  </a:schemeClr>
                </a:solidFill>
              </a:rPr>
              <a:t>Alerta</a:t>
            </a:r>
          </a:p>
        </p:txBody>
      </p:sp>
      <p:sp>
        <p:nvSpPr>
          <p:cNvPr id="9219" name="Rectangle 3"/>
          <p:cNvSpPr>
            <a:spLocks noGrp="1" noChangeArrowheads="1"/>
          </p:cNvSpPr>
          <p:nvPr>
            <p:ph idx="1"/>
          </p:nvPr>
        </p:nvSpPr>
        <p:spPr>
          <a:xfrm>
            <a:off x="457200" y="1052513"/>
            <a:ext cx="8229600" cy="4525962"/>
          </a:xfrm>
        </p:spPr>
        <p:txBody>
          <a:bodyPr/>
          <a:lstStyle/>
          <a:p>
            <a:pPr eaLnBrk="1" hangingPunct="1">
              <a:lnSpc>
                <a:spcPct val="80000"/>
              </a:lnSpc>
              <a:buFontTx/>
              <a:buNone/>
            </a:pPr>
            <a:r>
              <a:rPr lang="es-ES" smtClean="0"/>
              <a:t>Que nos decía el Sernageomin – Alerta Naranja (Chile)</a:t>
            </a:r>
          </a:p>
          <a:p>
            <a:pPr eaLnBrk="1" hangingPunct="1">
              <a:lnSpc>
                <a:spcPct val="80000"/>
              </a:lnSpc>
              <a:buFontTx/>
              <a:buNone/>
            </a:pPr>
            <a:endParaRPr lang="es-ES" smtClean="0"/>
          </a:p>
          <a:p>
            <a:pPr eaLnBrk="1" hangingPunct="1">
              <a:lnSpc>
                <a:spcPct val="80000"/>
              </a:lnSpc>
            </a:pPr>
            <a:r>
              <a:rPr lang="es-ES" smtClean="0"/>
              <a:t>Ubicación</a:t>
            </a:r>
          </a:p>
          <a:p>
            <a:pPr eaLnBrk="1" hangingPunct="1">
              <a:lnSpc>
                <a:spcPct val="80000"/>
              </a:lnSpc>
              <a:buFontTx/>
              <a:buNone/>
            </a:pPr>
            <a:endParaRPr lang="es-ES" smtClean="0"/>
          </a:p>
          <a:p>
            <a:pPr eaLnBrk="1" hangingPunct="1">
              <a:lnSpc>
                <a:spcPct val="80000"/>
              </a:lnSpc>
              <a:buFontTx/>
              <a:buNone/>
            </a:pPr>
            <a:r>
              <a:rPr lang="es-ES" smtClean="0"/>
              <a:t> </a:t>
            </a:r>
          </a:p>
        </p:txBody>
      </p:sp>
      <p:sp>
        <p:nvSpPr>
          <p:cNvPr id="6" name="5 CuadroTexto"/>
          <p:cNvSpPr txBox="1"/>
          <p:nvPr/>
        </p:nvSpPr>
        <p:spPr>
          <a:xfrm>
            <a:off x="395536" y="6125234"/>
            <a:ext cx="78488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Asociación Bomberos voluntarios   Ruca Cura</a:t>
            </a:r>
          </a:p>
          <a:p>
            <a:pPr algn="ctr">
              <a:defRPr/>
            </a:pPr>
            <a:r>
              <a:rPr lang="es-A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Segundas Jornadas  Internacionales de GENERO, EMERGENCIAS Y DERECHOS HUMANOS</a:t>
            </a:r>
          </a:p>
        </p:txBody>
      </p:sp>
      <p:pic>
        <p:nvPicPr>
          <p:cNvPr id="9221" name="Picture 5" descr="nuevo-1"/>
          <p:cNvPicPr>
            <a:picLocks noChangeAspect="1" noChangeArrowheads="1"/>
          </p:cNvPicPr>
          <p:nvPr/>
        </p:nvPicPr>
        <p:blipFill>
          <a:blip r:embed="rId2"/>
          <a:srcRect/>
          <a:stretch>
            <a:fillRect/>
          </a:stretch>
        </p:blipFill>
        <p:spPr bwMode="auto">
          <a:xfrm>
            <a:off x="2614613" y="2112963"/>
            <a:ext cx="6024562" cy="401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2988" y="1052513"/>
            <a:ext cx="6985000" cy="4032250"/>
          </a:xfrm>
          <a:prstGeom prst="rect">
            <a:avLst/>
          </a:prstGeom>
        </p:spPr>
        <p:txBody>
          <a:bodyPr>
            <a:spAutoFit/>
          </a:bodyPr>
          <a:lstStyle/>
          <a:p>
            <a:pPr>
              <a:lnSpc>
                <a:spcPct val="80000"/>
              </a:lnSpc>
              <a:defRPr/>
            </a:pPr>
            <a:r>
              <a:rPr lang="es-ES" sz="3200" dirty="0">
                <a:latin typeface="+mn-lt"/>
              </a:rPr>
              <a:t>Proyección (Experiencia Volcán </a:t>
            </a:r>
            <a:r>
              <a:rPr lang="es-ES" sz="3200" dirty="0" err="1">
                <a:latin typeface="+mn-lt"/>
              </a:rPr>
              <a:t>Chaiten</a:t>
            </a:r>
            <a:r>
              <a:rPr lang="es-ES" sz="3200" dirty="0">
                <a:latin typeface="+mn-lt"/>
              </a:rPr>
              <a:t>)</a:t>
            </a:r>
          </a:p>
          <a:p>
            <a:pPr>
              <a:lnSpc>
                <a:spcPct val="80000"/>
              </a:lnSpc>
              <a:defRPr/>
            </a:pPr>
            <a:endParaRPr lang="es-ES" sz="3200" dirty="0">
              <a:latin typeface="+mn-lt"/>
            </a:endParaRPr>
          </a:p>
          <a:p>
            <a:pPr>
              <a:lnSpc>
                <a:spcPct val="80000"/>
              </a:lnSpc>
              <a:defRPr/>
            </a:pPr>
            <a:r>
              <a:rPr lang="es-ES" sz="3200" dirty="0">
                <a:latin typeface="+mn-lt"/>
              </a:rPr>
              <a:t>Que esperábamos ?</a:t>
            </a:r>
          </a:p>
          <a:p>
            <a:pPr>
              <a:lnSpc>
                <a:spcPct val="80000"/>
              </a:lnSpc>
              <a:defRPr/>
            </a:pPr>
            <a:endParaRPr lang="es-ES" sz="3200" dirty="0">
              <a:latin typeface="+mn-lt"/>
            </a:endParaRPr>
          </a:p>
          <a:p>
            <a:pPr>
              <a:lnSpc>
                <a:spcPct val="80000"/>
              </a:lnSpc>
              <a:defRPr/>
            </a:pPr>
            <a:r>
              <a:rPr lang="es-ES" sz="3200" dirty="0">
                <a:latin typeface="+mn-lt"/>
              </a:rPr>
              <a:t>Que  Paso ? La Tarde que se transformo en Noche en menos de una hora !! Tormenta eléctrica, truenos, relámpagos, Arena !!!</a:t>
            </a:r>
          </a:p>
          <a:p>
            <a:pPr>
              <a:lnSpc>
                <a:spcPct val="80000"/>
              </a:lnSpc>
              <a:defRPr/>
            </a:pPr>
            <a:endParaRPr lang="es-ES" sz="3200" dirty="0">
              <a:latin typeface="+mn-lt"/>
            </a:endParaRPr>
          </a:p>
          <a:p>
            <a:pPr>
              <a:lnSpc>
                <a:spcPct val="80000"/>
              </a:lnSpc>
              <a:defRPr/>
            </a:pPr>
            <a:r>
              <a:rPr lang="es-ES" sz="3200" dirty="0">
                <a:latin typeface="+mn-lt"/>
              </a:rPr>
              <a:t>Festejo (Guardia Pasiva)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Volcan Puyehue IX"/>
          <p:cNvPicPr>
            <a:picLocks noChangeAspect="1" noChangeArrowheads="1"/>
          </p:cNvPicPr>
          <p:nvPr/>
        </p:nvPicPr>
        <p:blipFill>
          <a:blip r:embed="rId2"/>
          <a:srcRect/>
          <a:stretch>
            <a:fillRect/>
          </a:stretch>
        </p:blipFill>
        <p:spPr bwMode="auto">
          <a:xfrm>
            <a:off x="395288" y="333375"/>
            <a:ext cx="8280400" cy="624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p:txBody>
          <a:bodyPr/>
          <a:lstStyle/>
          <a:p>
            <a:pPr eaLnBrk="1" hangingPunct="1"/>
            <a:endParaRPr lang="es-AR" smtClean="0"/>
          </a:p>
        </p:txBody>
      </p:sp>
      <p:pic>
        <p:nvPicPr>
          <p:cNvPr id="4" name="Picture 5"/>
          <p:cNvPicPr>
            <a:picLocks noChangeAspect="1" noChangeArrowheads="1"/>
          </p:cNvPicPr>
          <p:nvPr/>
        </p:nvPicPr>
        <p:blipFill>
          <a:blip r:embed="rId2"/>
          <a:srcRect/>
          <a:stretch>
            <a:fillRect/>
          </a:stretch>
        </p:blipFill>
        <p:spPr bwMode="auto">
          <a:xfrm>
            <a:off x="468313" y="427038"/>
            <a:ext cx="8351837" cy="595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47650" y="333375"/>
            <a:ext cx="8645525" cy="626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lcan Puyehue"/>
          <p:cNvPicPr>
            <a:picLocks noChangeAspect="1" noChangeArrowheads="1"/>
          </p:cNvPicPr>
          <p:nvPr/>
        </p:nvPicPr>
        <p:blipFill>
          <a:blip r:embed="rId2"/>
          <a:srcRect/>
          <a:stretch>
            <a:fillRect/>
          </a:stretch>
        </p:blipFill>
        <p:spPr bwMode="auto">
          <a:xfrm>
            <a:off x="369888" y="477838"/>
            <a:ext cx="8450262" cy="597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242</TotalTime>
  <Words>779</Words>
  <Application>Microsoft Office PowerPoint</Application>
  <PresentationFormat>Presentación en pantalla (4:3)</PresentationFormat>
  <Paragraphs>100</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Tw Cen MT</vt:lpstr>
      <vt:lpstr>Calibri</vt:lpstr>
      <vt:lpstr>Paja</vt:lpstr>
      <vt:lpstr>Experiencia Volcán Puyehue San Carlos de Bariloche Rio Negro Patagonia - Argentina</vt:lpstr>
      <vt:lpstr>Como pasar un DIA del Bombero Voluntario Diferente</vt:lpstr>
      <vt:lpstr>Preparativos</vt:lpstr>
      <vt:lpstr>Alerta</vt:lpstr>
      <vt:lpstr>Diapositiva 5</vt:lpstr>
      <vt:lpstr>Diapositiva 6</vt:lpstr>
      <vt:lpstr>Diapositiva 7</vt:lpstr>
      <vt:lpstr>Diapositiva 8</vt:lpstr>
      <vt:lpstr>Diapositiva 9</vt:lpstr>
      <vt:lpstr>Diapositiva 10</vt:lpstr>
      <vt:lpstr>Ubicación Estado</vt:lpstr>
      <vt:lpstr>Diapositiva 12</vt:lpstr>
      <vt:lpstr>Que Hicimos  Los Bomberos Nos Organizamos  </vt:lpstr>
      <vt:lpstr>Diapositiva 14</vt:lpstr>
      <vt:lpstr>Escuelas</vt:lpstr>
      <vt:lpstr>Diapositiva 16</vt:lpstr>
      <vt:lpstr>Diapositiva 17</vt:lpstr>
      <vt:lpstr>Diapositiva 18</vt:lpstr>
      <vt:lpstr>Efectos Colaterales</vt:lpstr>
      <vt:lpstr>Para Bomberos</vt:lpstr>
      <vt:lpstr>Diapositiva 21</vt:lpstr>
      <vt:lpstr>Diapositiva 22</vt:lpstr>
      <vt:lpstr>Diapositiva 23</vt:lpstr>
      <vt:lpstr>Diapositiva 24</vt:lpstr>
      <vt:lpstr>Diapositiva 25</vt:lpstr>
      <vt:lpstr>Diapositiva 26</vt:lpstr>
      <vt:lpstr>Resumiendo:</vt:lpstr>
      <vt:lpstr>Diapositiva 28</vt:lpstr>
      <vt:lpstr>Experiencia Volcán Puyehue San Carlos de Bariloche Rio Negro Patagonia - Argentina</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Coco</cp:lastModifiedBy>
  <cp:revision>21</cp:revision>
  <dcterms:created xsi:type="dcterms:W3CDTF">2013-10-16T18:55:29Z</dcterms:created>
  <dcterms:modified xsi:type="dcterms:W3CDTF">2013-10-18T13:42:26Z</dcterms:modified>
</cp:coreProperties>
</file>